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82" r:id="rId14"/>
    <p:sldId id="274" r:id="rId15"/>
    <p:sldId id="277" r:id="rId16"/>
    <p:sldId id="284" r:id="rId17"/>
    <p:sldId id="283" r:id="rId18"/>
    <p:sldId id="285" r:id="rId19"/>
    <p:sldId id="286" r:id="rId20"/>
    <p:sldId id="281" r:id="rId21"/>
    <p:sldId id="279" r:id="rId22"/>
    <p:sldId id="280" r:id="rId23"/>
    <p:sldId id="276" r:id="rId24"/>
    <p:sldId id="278" r:id="rId25"/>
    <p:sldId id="2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0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EE9C8-0F55-4C1F-A577-BB7912626A21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D6537-3BC6-40AA-9032-B8104C8993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449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REMEMBERWEIGHT DECAY == 0. FIND A REASON WHY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D6537-3BC6-40AA-9032-B8104C8993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45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D6537-3BC6-40AA-9032-B8104C8993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298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D6537-3BC6-40AA-9032-B8104C89930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954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79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71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694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0904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500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616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304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050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03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37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41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1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33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09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628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41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40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93B79-5F87-463F-BE54-B700F7D9A626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415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.uk/news/technology-59038506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A6178-D591-73E8-587E-1E607F2D7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GB" sz="6000" dirty="0"/>
              <a:t>Hate Speech and Hate Network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EB9B2-D7FB-1163-9D43-740402A52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GB">
                <a:solidFill>
                  <a:schemeClr val="tx1"/>
                </a:solidFill>
              </a:rPr>
              <a:t>By Jeetendra Joshi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1F708-F584-613A-94AC-363BF6E54BE3}"/>
              </a:ext>
            </a:extLst>
          </p:cNvPr>
          <p:cNvSpPr txBox="1"/>
          <p:nvPr/>
        </p:nvSpPr>
        <p:spPr>
          <a:xfrm>
            <a:off x="4654296" y="4881562"/>
            <a:ext cx="715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WARNING: Presentation includes profanity due to the nature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123407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FAE8-8D4E-AF0D-52D3-23EFB3EC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CBE0-25BE-271C-8B8C-6207F029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Observed patterns in the data, more specifically each class</a:t>
            </a:r>
          </a:p>
          <a:p>
            <a:r>
              <a:rPr lang="en-GB" sz="2400" dirty="0"/>
              <a:t>Found that certain terms were common in hate speech such as “@USER” tags and URLs. </a:t>
            </a:r>
          </a:p>
          <a:p>
            <a:r>
              <a:rPr lang="en-GB" sz="2400" dirty="0"/>
              <a:t>Also, lots of profanity was found in hate speech terms (as expected)</a:t>
            </a:r>
          </a:p>
        </p:txBody>
      </p:sp>
      <p:pic>
        <p:nvPicPr>
          <p:cNvPr id="5" name="Picture 4" descr="A picture containing bird, aquatic bird&#10;&#10;Description automatically generated">
            <a:extLst>
              <a:ext uri="{FF2B5EF4-FFF2-40B4-BE49-F238E27FC236}">
                <a16:creationId xmlns:a16="http://schemas.microsoft.com/office/drawing/2014/main" id="{315E6D81-C4E9-BF70-A99E-2A18F5F23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06" y="157247"/>
            <a:ext cx="3207230" cy="3066881"/>
          </a:xfrm>
          <a:prstGeom prst="rect">
            <a:avLst/>
          </a:prstGeom>
        </p:spPr>
      </p:pic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FE793163-0383-6DF6-115C-EE24CC421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41" y="3421064"/>
            <a:ext cx="3300895" cy="307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A153-E922-1B54-8C09-224A5783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Preprocessing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040E7-03FB-E3A1-C92F-6A2740EA4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30" y="1599288"/>
            <a:ext cx="10620469" cy="4765298"/>
          </a:xfrm>
        </p:spPr>
        <p:txBody>
          <a:bodyPr>
            <a:normAutofit/>
          </a:bodyPr>
          <a:lstStyle/>
          <a:p>
            <a:r>
              <a:rPr lang="en-GB" sz="2400" dirty="0"/>
              <a:t>Before model development, the text was </a:t>
            </a:r>
            <a:r>
              <a:rPr lang="en-GB" sz="2400" dirty="0" err="1"/>
              <a:t>preprocessed</a:t>
            </a:r>
            <a:r>
              <a:rPr lang="en-GB" sz="2400" dirty="0"/>
              <a:t> to ensure that only useful data was input to the models.</a:t>
            </a:r>
          </a:p>
          <a:p>
            <a:r>
              <a:rPr lang="en-GB" sz="2400" dirty="0"/>
              <a:t>This meant that the models would be learning the best possible information</a:t>
            </a:r>
          </a:p>
          <a:p>
            <a:r>
              <a:rPr lang="en-GB" sz="2400" dirty="0"/>
              <a:t>Information Removed -&gt; Punctuation other than exclamation points, question marks, commas and full stops</a:t>
            </a:r>
          </a:p>
          <a:p>
            <a:r>
              <a:rPr lang="en-GB" sz="2400" dirty="0"/>
              <a:t>Information altered-&gt; URLs and specific user tokens</a:t>
            </a:r>
          </a:p>
          <a:p>
            <a:endParaRPr lang="en-GB" sz="2400" dirty="0"/>
          </a:p>
          <a:p>
            <a:r>
              <a:rPr lang="en-GB" sz="2400" dirty="0"/>
              <a:t>Thomas Davidson set was altered from multi-class to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3289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47C8-960E-8804-1A24-5F887BAF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49A96B-0E43-7E71-82C6-321E5D5DC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0481"/>
            <a:ext cx="5257800" cy="9429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KNN’s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C8879-227B-DF8A-A9B3-379AA866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" t="3922" r="1381" b="1776"/>
          <a:stretch/>
        </p:blipFill>
        <p:spPr>
          <a:xfrm>
            <a:off x="6299201" y="2692400"/>
            <a:ext cx="5669280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3FD5C-542A-CAB8-212A-65102E82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4" t="6315" r="1428"/>
          <a:stretch/>
        </p:blipFill>
        <p:spPr>
          <a:xfrm>
            <a:off x="452297" y="2692400"/>
            <a:ext cx="4475303" cy="157968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B5543-B72F-E0FF-1BCE-A06234976D75}"/>
              </a:ext>
            </a:extLst>
          </p:cNvPr>
          <p:cNvSpPr txBox="1">
            <a:spLocks/>
          </p:cNvSpPr>
          <p:nvPr/>
        </p:nvSpPr>
        <p:spPr>
          <a:xfrm>
            <a:off x="6481903" y="1970481"/>
            <a:ext cx="5257800" cy="942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/>
              <a:t>NBSVM’s, </a:t>
            </a:r>
            <a:r>
              <a:rPr lang="en-GB" sz="2400" dirty="0" err="1"/>
              <a:t>BiGRU’s</a:t>
            </a:r>
            <a:r>
              <a:rPr lang="en-GB" sz="2400" dirty="0"/>
              <a:t>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358555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63341-5BF2-7B9D-BA86-72DE80FE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7A90-27AA-4599-E684-DA18E02B8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Each model was trained with a triangular learning rate policy</a:t>
            </a:r>
          </a:p>
          <a:p>
            <a:r>
              <a:rPr lang="en-GB" dirty="0"/>
              <a:t>Each model was also assigned a different learning rate determine by the </a:t>
            </a:r>
            <a:r>
              <a:rPr lang="en-GB" dirty="0" err="1"/>
              <a:t>lr_find</a:t>
            </a:r>
            <a:r>
              <a:rPr lang="en-GB" dirty="0"/>
              <a:t> function in K-Train</a:t>
            </a:r>
          </a:p>
          <a:p>
            <a:r>
              <a:rPr lang="en-GB" dirty="0"/>
              <a:t>They were determined by looking at the value that resulted in the largest negative gradient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75ABD7D9-7644-865F-2A5E-1D0A66C98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81" y="50030"/>
            <a:ext cx="4903317" cy="337897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D0B8CA5D-718C-EF11-4D53-9B8BEAB93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82" y="3236017"/>
            <a:ext cx="4903317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182C-5A43-534A-D351-888FC564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543" y="374178"/>
            <a:ext cx="10515600" cy="1325563"/>
          </a:xfrm>
        </p:spPr>
        <p:txBody>
          <a:bodyPr/>
          <a:lstStyle/>
          <a:p>
            <a:r>
              <a:rPr lang="en-GB" dirty="0"/>
              <a:t>Hate Network Algorithm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A4A1C4-F334-BBFC-DE70-6D0724CD6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" y="1264518"/>
            <a:ext cx="11763779" cy="500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81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AE51-91BD-A3C1-4F41-B402B1CE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242"/>
            <a:ext cx="10515600" cy="1325563"/>
          </a:xfrm>
        </p:spPr>
        <p:txBody>
          <a:bodyPr/>
          <a:lstStyle/>
          <a:p>
            <a:r>
              <a:rPr lang="en-GB" dirty="0"/>
              <a:t>Testing – K-NNs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352F0B-7AE8-01E5-8C8A-0E66E81038CA}"/>
              </a:ext>
            </a:extLst>
          </p:cNvPr>
          <p:cNvGrpSpPr/>
          <p:nvPr/>
        </p:nvGrpSpPr>
        <p:grpSpPr>
          <a:xfrm>
            <a:off x="133808" y="1829362"/>
            <a:ext cx="5918241" cy="2114114"/>
            <a:chOff x="-68094" y="1469654"/>
            <a:chExt cx="6280445" cy="1959346"/>
          </a:xfrm>
        </p:grpSpPr>
        <p:pic>
          <p:nvPicPr>
            <p:cNvPr id="23" name="Picture 22" descr="Shape, rectangle&#10;&#10;Description automatically generated with medium confidence">
              <a:extLst>
                <a:ext uri="{FF2B5EF4-FFF2-40B4-BE49-F238E27FC236}">
                  <a16:creationId xmlns:a16="http://schemas.microsoft.com/office/drawing/2014/main" id="{565A5FD3-2715-C82B-0A66-23D42027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094" y="1469654"/>
              <a:ext cx="3140223" cy="1959346"/>
            </a:xfrm>
            <a:prstGeom prst="rect">
              <a:avLst/>
            </a:prstGeom>
          </p:spPr>
        </p:pic>
        <p:pic>
          <p:nvPicPr>
            <p:cNvPr id="25" name="Picture 2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3F71EF6-D3D0-B13C-20C8-4FCBE8BAF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129" y="1469654"/>
              <a:ext cx="3140222" cy="19593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B9745B-C653-481F-E9F1-9BD1A41750EE}"/>
              </a:ext>
            </a:extLst>
          </p:cNvPr>
          <p:cNvGrpSpPr/>
          <p:nvPr/>
        </p:nvGrpSpPr>
        <p:grpSpPr>
          <a:xfrm>
            <a:off x="6628667" y="1829362"/>
            <a:ext cx="5360285" cy="2114114"/>
            <a:chOff x="198388" y="4538731"/>
            <a:chExt cx="6336578" cy="1958400"/>
          </a:xfrm>
        </p:grpSpPr>
        <p:pic>
          <p:nvPicPr>
            <p:cNvPr id="28" name="Picture 27" descr="Chart, line chart&#10;&#10;Description automatically generated">
              <a:extLst>
                <a:ext uri="{FF2B5EF4-FFF2-40B4-BE49-F238E27FC236}">
                  <a16:creationId xmlns:a16="http://schemas.microsoft.com/office/drawing/2014/main" id="{3AC6B5BC-229B-2A0A-E1DB-439684A27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88" y="4538731"/>
              <a:ext cx="3168289" cy="1958400"/>
            </a:xfrm>
            <a:prstGeom prst="rect">
              <a:avLst/>
            </a:prstGeom>
          </p:spPr>
        </p:pic>
        <p:pic>
          <p:nvPicPr>
            <p:cNvPr id="30" name="Picture 29" descr="Shape, rectangle&#10;&#10;Description automatically generated">
              <a:extLst>
                <a:ext uri="{FF2B5EF4-FFF2-40B4-BE49-F238E27FC236}">
                  <a16:creationId xmlns:a16="http://schemas.microsoft.com/office/drawing/2014/main" id="{D69C50AE-2552-FB81-0CAC-55D47BBBA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677" y="4538731"/>
              <a:ext cx="3168289" cy="1958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B96AF2-68A9-817F-E8C5-65D438DA9E3A}"/>
              </a:ext>
            </a:extLst>
          </p:cNvPr>
          <p:cNvGrpSpPr/>
          <p:nvPr/>
        </p:nvGrpSpPr>
        <p:grpSpPr>
          <a:xfrm>
            <a:off x="352574" y="4608650"/>
            <a:ext cx="5699475" cy="2037944"/>
            <a:chOff x="548582" y="4898654"/>
            <a:chExt cx="6339638" cy="1959346"/>
          </a:xfrm>
        </p:grpSpPr>
        <p:pic>
          <p:nvPicPr>
            <p:cNvPr id="33" name="Picture 32" descr="Shape, rectangle&#10;&#10;Description automatically generated">
              <a:extLst>
                <a:ext uri="{FF2B5EF4-FFF2-40B4-BE49-F238E27FC236}">
                  <a16:creationId xmlns:a16="http://schemas.microsoft.com/office/drawing/2014/main" id="{1C3C8605-1507-C979-6CA6-67008CF33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82" y="4898654"/>
              <a:ext cx="3169819" cy="1959346"/>
            </a:xfrm>
            <a:prstGeom prst="rect">
              <a:avLst/>
            </a:prstGeom>
          </p:spPr>
        </p:pic>
        <p:pic>
          <p:nvPicPr>
            <p:cNvPr id="35" name="Picture 34" descr="Shape, rectangle&#10;&#10;Description automatically generated">
              <a:extLst>
                <a:ext uri="{FF2B5EF4-FFF2-40B4-BE49-F238E27FC236}">
                  <a16:creationId xmlns:a16="http://schemas.microsoft.com/office/drawing/2014/main" id="{1EF7EC57-174C-B897-D6CD-3234FF6F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401" y="4898654"/>
              <a:ext cx="3169819" cy="195934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2A075A-976D-A95F-DCCC-C1A18B4ABF87}"/>
              </a:ext>
            </a:extLst>
          </p:cNvPr>
          <p:cNvGrpSpPr/>
          <p:nvPr/>
        </p:nvGrpSpPr>
        <p:grpSpPr>
          <a:xfrm>
            <a:off x="6628667" y="4608650"/>
            <a:ext cx="5360286" cy="2037944"/>
            <a:chOff x="6633554" y="3971082"/>
            <a:chExt cx="5360285" cy="2037944"/>
          </a:xfrm>
        </p:grpSpPr>
        <p:pic>
          <p:nvPicPr>
            <p:cNvPr id="38" name="Picture 37" descr="Shape, rectangle&#10;&#10;Description automatically generated">
              <a:extLst>
                <a:ext uri="{FF2B5EF4-FFF2-40B4-BE49-F238E27FC236}">
                  <a16:creationId xmlns:a16="http://schemas.microsoft.com/office/drawing/2014/main" id="{2790B1DE-D66B-865F-EC88-E6F204DEB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2676" y="3971082"/>
              <a:ext cx="2731163" cy="2037944"/>
            </a:xfrm>
            <a:prstGeom prst="rect">
              <a:avLst/>
            </a:prstGeom>
          </p:spPr>
        </p:pic>
        <p:pic>
          <p:nvPicPr>
            <p:cNvPr id="40" name="Picture 39" descr="Chart, line chart&#10;&#10;Description automatically generated">
              <a:extLst>
                <a:ext uri="{FF2B5EF4-FFF2-40B4-BE49-F238E27FC236}">
                  <a16:creationId xmlns:a16="http://schemas.microsoft.com/office/drawing/2014/main" id="{5D59F56A-D96A-5D90-7724-4F40F617B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554" y="3971082"/>
              <a:ext cx="2712255" cy="2037944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E61277F-2CD4-A9D9-74A2-E605E9E326C7}"/>
              </a:ext>
            </a:extLst>
          </p:cNvPr>
          <p:cNvSpPr txBox="1"/>
          <p:nvPr/>
        </p:nvSpPr>
        <p:spPr>
          <a:xfrm>
            <a:off x="126461" y="1235413"/>
            <a:ext cx="55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1                                                       2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965967-5C65-7D17-980A-F4BFAEABD9D8}"/>
              </a:ext>
            </a:extLst>
          </p:cNvPr>
          <p:cNvSpPr txBox="1"/>
          <p:nvPr/>
        </p:nvSpPr>
        <p:spPr>
          <a:xfrm>
            <a:off x="6553394" y="1194473"/>
            <a:ext cx="55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3                                               4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E5F043-D874-5721-DAC6-AF8B84607C0C}"/>
              </a:ext>
            </a:extLst>
          </p:cNvPr>
          <p:cNvSpPr txBox="1"/>
          <p:nvPr/>
        </p:nvSpPr>
        <p:spPr>
          <a:xfrm>
            <a:off x="357836" y="4168094"/>
            <a:ext cx="55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5                                                       6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BDAE20-9B2D-699A-7E1C-5A9A6407BCDA}"/>
              </a:ext>
            </a:extLst>
          </p:cNvPr>
          <p:cNvSpPr txBox="1"/>
          <p:nvPr/>
        </p:nvSpPr>
        <p:spPr>
          <a:xfrm>
            <a:off x="6409009" y="4172791"/>
            <a:ext cx="55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7                                                       8</a:t>
            </a:r>
          </a:p>
        </p:txBody>
      </p:sp>
    </p:spTree>
    <p:extLst>
      <p:ext uri="{BB962C8B-B14F-4D97-AF65-F5344CB8AC3E}">
        <p14:creationId xmlns:p14="http://schemas.microsoft.com/office/powerpoint/2010/main" val="242919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FD64-B7EE-7A6C-89F4-C8F141E53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K-NN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95737-3BA1-CB24-9FD3-808D180AA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Generally most configurations showed that it there was no change in classification accuracy as K increased except for configurations 3 and 7 implying a relation between uniform distancing and a balanced dataset regardless of URLs and USERs</a:t>
            </a:r>
          </a:p>
          <a:p>
            <a:r>
              <a:rPr lang="en-GB" dirty="0"/>
              <a:t>Very difficult to use a K-NN and only frequencies of words to distinguish hate and non-hate speech instances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534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6102-6A73-48E7-0CE4-EF6CFE44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– DL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68517-63AC-EEFF-B817-18A68DCF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15" y="1281747"/>
            <a:ext cx="9002885" cy="5357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7D4012-BF37-2942-1F27-71A3B111D4CE}"/>
              </a:ext>
            </a:extLst>
          </p:cNvPr>
          <p:cNvSpPr txBox="1"/>
          <p:nvPr/>
        </p:nvSpPr>
        <p:spPr>
          <a:xfrm>
            <a:off x="75074" y="1975495"/>
            <a:ext cx="29119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the results collated in the form: 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True Positives| True Negatives| False </a:t>
            </a:r>
            <a:r>
              <a:rPr lang="en-GB" sz="1800" b="0" i="0" u="none" strike="noStrike" dirty="0" err="1">
                <a:effectLst/>
                <a:latin typeface="Calibri" panose="020F0502020204030204" pitchFamily="34" charset="0"/>
              </a:rPr>
              <a:t>Positives|False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 Negatives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endParaRPr lang="en-GB" sz="1800" b="0" i="0" u="none" strike="noStrike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Not very useful so they were converted to metrics resulting in tables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5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7D38-461D-5FA3-B915-4D9EF212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DL Methods Key Takeaways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B8A09-86CC-BB6E-CE2F-55B7F637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61560" cy="4849495"/>
          </a:xfrm>
        </p:spPr>
        <p:txBody>
          <a:bodyPr>
            <a:normAutofit fontScale="92500" lnSpcReduction="20000"/>
          </a:bodyPr>
          <a:lstStyle/>
          <a:p>
            <a:r>
              <a:rPr lang="en-GB" sz="2400"/>
              <a:t>MODEL DOESN’T MATTER -&gt; All models performed similarly and the dependency was not on the model used, but the configuration used </a:t>
            </a:r>
          </a:p>
          <a:p>
            <a:r>
              <a:rPr lang="en-GB" sz="2400"/>
              <a:t>The best configurations were configurations 4 , 5 , 12 and 13.</a:t>
            </a:r>
          </a:p>
          <a:p>
            <a:r>
              <a:rPr lang="en-GB" sz="2400"/>
              <a:t>They all performed well at the PERFORMANCE metric: (Hate Speech Accuracy + Non-Hate Speech Accuracy) / 2</a:t>
            </a:r>
          </a:p>
          <a:p>
            <a:r>
              <a:rPr lang="en-GB" sz="2400"/>
              <a:t>The models on the right were used as an ensemble and further tested versus state-of-the-art models</a:t>
            </a:r>
          </a:p>
          <a:p>
            <a:endParaRPr lang="en-GB" sz="2400"/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48C49-46FA-533B-CE1E-0E181AA7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6697"/>
            <a:ext cx="6022146" cy="192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6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EDEB6-53EE-588C-750B-22073EB1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Model vs State-of-The-Art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8D2A8-CD06-75C9-DB89-DB9EE3675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" t="6223" r="1361" b="7059"/>
          <a:stretch/>
        </p:blipFill>
        <p:spPr>
          <a:xfrm>
            <a:off x="1320800" y="2712720"/>
            <a:ext cx="9550400" cy="17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D9D4-D09F-94CF-27E1-F80A940D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455AE-210E-2E78-0C60-5426BFAF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Social media is great but we all know there is a fundamental problem. Everyone loves how easy it is to setup and use but what happens when the wrong person/people/group manage to influence many by spreading hateful thoughts?</a:t>
            </a:r>
          </a:p>
          <a:p>
            <a:r>
              <a:rPr lang="en-GB" dirty="0"/>
              <a:t>We saw in October last year that </a:t>
            </a:r>
            <a:r>
              <a:rPr lang="en-GB" b="0" i="0" dirty="0">
                <a:effectLst/>
                <a:latin typeface="ReithSans"/>
              </a:rPr>
              <a:t>"Facebook has been unwilling to accept even little slivers of profit being sacrificed for safety"</a:t>
            </a:r>
            <a:r>
              <a:rPr lang="en-GB" b="0" i="0" baseline="30000" dirty="0">
                <a:effectLst/>
                <a:latin typeface="Reith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GB" b="0" i="0" baseline="30000" dirty="0">
                <a:solidFill>
                  <a:srgbClr val="B8FA56"/>
                </a:solidFill>
                <a:effectLst/>
                <a:latin typeface="Reith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1]</a:t>
            </a:r>
            <a:endParaRPr lang="en-GB" b="0" i="0" baseline="30000" dirty="0">
              <a:solidFill>
                <a:srgbClr val="141414"/>
              </a:solidFill>
              <a:effectLst/>
              <a:latin typeface="ReithSans"/>
            </a:endParaRPr>
          </a:p>
          <a:p>
            <a:endParaRPr lang="en-GB" baseline="30000" dirty="0">
              <a:solidFill>
                <a:srgbClr val="141414"/>
              </a:solidFill>
              <a:latin typeface="ReithSans"/>
            </a:endParaRPr>
          </a:p>
          <a:p>
            <a:r>
              <a:rPr lang="en-GB" dirty="0">
                <a:latin typeface="ReithSans"/>
              </a:rPr>
              <a:t>I wanted to see whether I could do something about it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0B8A0-D391-C38E-2374-913B5288677A}"/>
              </a:ext>
            </a:extLst>
          </p:cNvPr>
          <p:cNvSpPr txBox="1"/>
          <p:nvPr/>
        </p:nvSpPr>
        <p:spPr>
          <a:xfrm>
            <a:off x="838200" y="6176963"/>
            <a:ext cx="1051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Sources: https://www.bbc.co.uk/news/technology-59038506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679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AE51-91BD-A3C1-4F41-B402B1CE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– Thresholding for Hate Network Detection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79D7C89-E86F-C883-F868-AA2E6CCE7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26" y="1921830"/>
            <a:ext cx="6239605" cy="4438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66D74-11B8-46F9-FE05-B2ABA17FC421}"/>
              </a:ext>
            </a:extLst>
          </p:cNvPr>
          <p:cNvSpPr txBox="1"/>
          <p:nvPr/>
        </p:nvSpPr>
        <p:spPr>
          <a:xfrm>
            <a:off x="679009" y="1921830"/>
            <a:ext cx="494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 mentioned previously: we have a threshold we need to determine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FE691E-22DF-6F32-AAEF-08D3CEBCDB77}"/>
              </a:ext>
            </a:extLst>
          </p:cNvPr>
          <p:cNvSpPr txBox="1"/>
          <p:nvPr/>
        </p:nvSpPr>
        <p:spPr>
          <a:xfrm>
            <a:off x="679009" y="2691156"/>
            <a:ext cx="4943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query every word in our lexicon and classify the tweets from every user to get an initial hate set -&gt; 63 people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1D2835-90CA-3599-12EA-3F6062B2E342}"/>
              </a:ext>
            </a:extLst>
          </p:cNvPr>
          <p:cNvSpPr txBox="1"/>
          <p:nvPr/>
        </p:nvSpPr>
        <p:spPr>
          <a:xfrm>
            <a:off x="679009" y="3975239"/>
            <a:ext cx="4943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look at each of those users’ past ten tweets and classify each of them applying a threshold from 1 to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B8992-8E87-72AB-10D3-4D65CC8D1974}"/>
              </a:ext>
            </a:extLst>
          </p:cNvPr>
          <p:cNvSpPr txBox="1"/>
          <p:nvPr/>
        </p:nvSpPr>
        <p:spPr>
          <a:xfrm>
            <a:off x="679009" y="5259322"/>
            <a:ext cx="4943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get a band at the bottom where there isn’t much change like an elbow plot. The value of 7 was chosen for this investigation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8BBD50A-D708-364F-3605-DDEB58513F31}"/>
              </a:ext>
            </a:extLst>
          </p:cNvPr>
          <p:cNvSpPr/>
          <p:nvPr/>
        </p:nvSpPr>
        <p:spPr>
          <a:xfrm>
            <a:off x="2969534" y="3614486"/>
            <a:ext cx="362139" cy="3607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AB545114-1BDD-0FB1-A29F-A935E437F640}"/>
              </a:ext>
            </a:extLst>
          </p:cNvPr>
          <p:cNvSpPr/>
          <p:nvPr/>
        </p:nvSpPr>
        <p:spPr>
          <a:xfrm>
            <a:off x="2969534" y="4898569"/>
            <a:ext cx="362139" cy="3607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2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AE51-91BD-A3C1-4F41-B402B1CE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68" y="257687"/>
            <a:ext cx="9905998" cy="1478570"/>
          </a:xfrm>
        </p:spPr>
        <p:txBody>
          <a:bodyPr/>
          <a:lstStyle/>
          <a:p>
            <a:r>
              <a:rPr lang="en-GB" dirty="0"/>
              <a:t>Testing – Hate Network Detection</a:t>
            </a:r>
          </a:p>
        </p:txBody>
      </p:sp>
      <p:pic>
        <p:nvPicPr>
          <p:cNvPr id="10" name="Picture 9" descr="A close up of a dandelion&#10;&#10;Description automatically generated with medium confidence">
            <a:extLst>
              <a:ext uri="{FF2B5EF4-FFF2-40B4-BE49-F238E27FC236}">
                <a16:creationId xmlns:a16="http://schemas.microsoft.com/office/drawing/2014/main" id="{166A1562-4B22-35E3-A8D1-E690EB820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78" y="1511928"/>
            <a:ext cx="5463747" cy="5088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F73295-1B1A-805D-6EBC-BDF5E171340D}"/>
              </a:ext>
            </a:extLst>
          </p:cNvPr>
          <p:cNvSpPr txBox="1"/>
          <p:nvPr/>
        </p:nvSpPr>
        <p:spPr>
          <a:xfrm>
            <a:off x="534154" y="1511928"/>
            <a:ext cx="470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this, you get really cool images like on the right -&gt;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9900D-619A-B2C8-A684-A040B06D862B}"/>
              </a:ext>
            </a:extLst>
          </p:cNvPr>
          <p:cNvSpPr txBox="1"/>
          <p:nvPr/>
        </p:nvSpPr>
        <p:spPr>
          <a:xfrm>
            <a:off x="534154" y="3455956"/>
            <a:ext cx="4781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hate network detected by the algorithm. At the end of each line is a user. Red lines are connections between hate users.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57670-6584-0993-0C1F-D12F1F1E21C5}"/>
              </a:ext>
            </a:extLst>
          </p:cNvPr>
          <p:cNvSpPr txBox="1"/>
          <p:nvPr/>
        </p:nvSpPr>
        <p:spPr>
          <a:xfrm>
            <a:off x="534154" y="5676983"/>
            <a:ext cx="4781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Problem -&gt; This only looks as 2 initial hate users, doesn’t go further than their friends and took 3.5 hours to generate</a:t>
            </a:r>
          </a:p>
        </p:txBody>
      </p:sp>
    </p:spTree>
    <p:extLst>
      <p:ext uri="{BB962C8B-B14F-4D97-AF65-F5344CB8AC3E}">
        <p14:creationId xmlns:p14="http://schemas.microsoft.com/office/powerpoint/2010/main" val="4063696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AE51-91BD-A3C1-4F41-B402B1CE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92" y="150000"/>
            <a:ext cx="10515600" cy="1325563"/>
          </a:xfrm>
        </p:spPr>
        <p:txBody>
          <a:bodyPr/>
          <a:lstStyle/>
          <a:p>
            <a:r>
              <a:rPr lang="en-GB" dirty="0"/>
              <a:t>Testing – Hate Network Detection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CDF7C63-D477-4C1F-6BF8-7978682BC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7" y="2184052"/>
            <a:ext cx="3193774" cy="297601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9547D5F-540E-D4BB-D173-CA4FB7CB2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81" y="2184052"/>
            <a:ext cx="3193775" cy="297601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D3C409-4B65-C412-238B-45FBD99E4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17" y="2184052"/>
            <a:ext cx="3193774" cy="29760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25D62-E6B8-B8EE-1139-8655B8B24950}"/>
              </a:ext>
            </a:extLst>
          </p:cNvPr>
          <p:cNvSpPr txBox="1"/>
          <p:nvPr/>
        </p:nvSpPr>
        <p:spPr>
          <a:xfrm>
            <a:off x="742384" y="1394234"/>
            <a:ext cx="1090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Less friends and followers but we can go deeper (and it doesn’t take 3 hours):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FE87A-627E-C37C-1616-BFBAACC2B654}"/>
              </a:ext>
            </a:extLst>
          </p:cNvPr>
          <p:cNvSpPr txBox="1"/>
          <p:nvPr/>
        </p:nvSpPr>
        <p:spPr>
          <a:xfrm>
            <a:off x="439847" y="5493542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Depth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8326F-3EA9-B06B-DC88-91338D89E842}"/>
              </a:ext>
            </a:extLst>
          </p:cNvPr>
          <p:cNvSpPr txBox="1"/>
          <p:nvPr/>
        </p:nvSpPr>
        <p:spPr>
          <a:xfrm>
            <a:off x="8762743" y="5493542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Depth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7D399D-E325-911F-52A5-56040FDFA517}"/>
              </a:ext>
            </a:extLst>
          </p:cNvPr>
          <p:cNvSpPr txBox="1"/>
          <p:nvPr/>
        </p:nvSpPr>
        <p:spPr>
          <a:xfrm>
            <a:off x="4632982" y="5493542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Depth 4</a:t>
            </a:r>
          </a:p>
        </p:txBody>
      </p:sp>
    </p:spTree>
    <p:extLst>
      <p:ext uri="{BB962C8B-B14F-4D97-AF65-F5344CB8AC3E}">
        <p14:creationId xmlns:p14="http://schemas.microsoft.com/office/powerpoint/2010/main" val="18686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4DF7-D254-ECEB-52C9-F7CDB6A0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Failed Attempts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BC383-DD2A-5527-CA62-E5F8BD82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38" y="1470025"/>
            <a:ext cx="5112862" cy="21621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Data Augmentation: Attempted to change characters within the dataset to increase dataset size but contextual and position based data augmentation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1C8F6-EBC6-F937-4D28-7EAA87D6E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7" t="1924" r="1697" b="2889"/>
          <a:stretch/>
        </p:blipFill>
        <p:spPr>
          <a:xfrm>
            <a:off x="6248559" y="346883"/>
            <a:ext cx="5394960" cy="202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2AA43D-46C8-5F8B-71A8-BA6F32139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" t="-1" r="3034" b="3556"/>
          <a:stretch/>
        </p:blipFill>
        <p:spPr>
          <a:xfrm>
            <a:off x="6240939" y="2527844"/>
            <a:ext cx="5348923" cy="2085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938E6-10AD-B062-CAB4-DAD76D79F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8"/>
          <a:stretch/>
        </p:blipFill>
        <p:spPr>
          <a:xfrm>
            <a:off x="6240939" y="4871167"/>
            <a:ext cx="5410200" cy="172267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61AC0F-EB34-AFB6-8F7F-A8B2E5CC8828}"/>
              </a:ext>
            </a:extLst>
          </p:cNvPr>
          <p:cNvSpPr txBox="1">
            <a:spLocks/>
          </p:cNvSpPr>
          <p:nvPr/>
        </p:nvSpPr>
        <p:spPr>
          <a:xfrm>
            <a:off x="602138" y="3962798"/>
            <a:ext cx="5112862" cy="2162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Adaptive Class Weighting : Attempted to adapt class weight proportional to other classes’ accuracy but did not prove to be effective</a:t>
            </a:r>
          </a:p>
        </p:txBody>
      </p:sp>
    </p:spTree>
    <p:extLst>
      <p:ext uri="{BB962C8B-B14F-4D97-AF65-F5344CB8AC3E}">
        <p14:creationId xmlns:p14="http://schemas.microsoft.com/office/powerpoint/2010/main" val="4082636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3C2C-41C4-3AE0-B5D1-26329C79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16FD2-39DD-987E-4AB6-D52A70018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8055"/>
          </a:xfrm>
        </p:spPr>
        <p:txBody>
          <a:bodyPr>
            <a:normAutofit/>
          </a:bodyPr>
          <a:lstStyle/>
          <a:p>
            <a:r>
              <a:rPr lang="en-GB" dirty="0"/>
              <a:t>Overall, models with &gt;80% accuracy with classifying both classes and hate speech networks were developed and a hate network detection system was developed proving that more than one person can be detected from singular pieces of hate speech.</a:t>
            </a:r>
          </a:p>
          <a:p>
            <a:r>
              <a:rPr lang="en-GB" dirty="0"/>
              <a:t>However, more work can be done such as:</a:t>
            </a:r>
          </a:p>
          <a:p>
            <a:pPr lvl="1"/>
            <a:r>
              <a:rPr lang="en-GB" dirty="0"/>
              <a:t>Make it multilingual</a:t>
            </a:r>
          </a:p>
          <a:p>
            <a:pPr lvl="1"/>
            <a:r>
              <a:rPr lang="en-GB" dirty="0"/>
              <a:t>Make it work on other forms of social media</a:t>
            </a:r>
          </a:p>
          <a:p>
            <a:pPr lvl="1"/>
            <a:r>
              <a:rPr lang="en-GB" dirty="0"/>
              <a:t>Working with more datasets </a:t>
            </a:r>
          </a:p>
          <a:p>
            <a:r>
              <a:rPr lang="en-GB" dirty="0"/>
              <a:t>Let’s hope Twitter will actually do something with this!</a:t>
            </a:r>
          </a:p>
        </p:txBody>
      </p:sp>
    </p:spTree>
    <p:extLst>
      <p:ext uri="{BB962C8B-B14F-4D97-AF65-F5344CB8AC3E}">
        <p14:creationId xmlns:p14="http://schemas.microsoft.com/office/powerpoint/2010/main" val="3983017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F5AC-A914-9BC6-B2DB-E233A086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3443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1575-DDC6-819B-31CC-7A18EA9C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Hate Speech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B786-9852-405D-1AC3-BF080F109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Hate Speech is large and varied</a:t>
            </a:r>
          </a:p>
          <a:p>
            <a:r>
              <a:rPr lang="en-GB" dirty="0"/>
              <a:t>Cannot be done manually – We cannot monitor every social media post + we as humans have bias</a:t>
            </a:r>
          </a:p>
          <a:p>
            <a:r>
              <a:rPr lang="en-GB" dirty="0"/>
              <a:t>Only detects one person at a time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08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76C2-CBA2-493D-E44F-F4980273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Utilised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7063-84E3-5C71-5401-65197A545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K-NNs</a:t>
            </a:r>
          </a:p>
          <a:p>
            <a:r>
              <a:rPr lang="en-GB" dirty="0"/>
              <a:t>NBSVMs</a:t>
            </a:r>
          </a:p>
          <a:p>
            <a:r>
              <a:rPr lang="en-GB" dirty="0" err="1"/>
              <a:t>BiGRUs</a:t>
            </a:r>
            <a:endParaRPr lang="en-GB" dirty="0"/>
          </a:p>
          <a:p>
            <a:r>
              <a:rPr lang="en-GB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168542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4B59-46B9-ACEA-0EAF-594B2017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59BB4-7B29-4EDB-2651-61A03D22A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44" y="1690688"/>
            <a:ext cx="5515636" cy="4929800"/>
          </a:xfrm>
        </p:spPr>
        <p:txBody>
          <a:bodyPr>
            <a:normAutofit/>
          </a:bodyPr>
          <a:lstStyle/>
          <a:p>
            <a:r>
              <a:rPr lang="en-GB" sz="2400" dirty="0"/>
              <a:t>Supervised Learning Algorithm – Data is prelabelled</a:t>
            </a:r>
          </a:p>
          <a:p>
            <a:r>
              <a:rPr lang="en-GB" sz="2400" dirty="0"/>
              <a:t>Each sample looks at its K closest neighbours and its class is determined by the majority class of its K neighbours</a:t>
            </a:r>
          </a:p>
        </p:txBody>
      </p:sp>
      <p:pic>
        <p:nvPicPr>
          <p:cNvPr id="1026" name="Picture 2" descr="KNN ALGORITHM AND IMPLEMENTATION FROM SCRATCH | by Vineet Maheshwari |  DataDrivenInvestor">
            <a:extLst>
              <a:ext uri="{FF2B5EF4-FFF2-40B4-BE49-F238E27FC236}">
                <a16:creationId xmlns:a16="http://schemas.microsoft.com/office/drawing/2014/main" id="{E88F5036-5EB8-D368-BB0C-3F4C65D0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63" y="1880811"/>
            <a:ext cx="61912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28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B518-FAE9-0A40-A91A-3E5BFF0F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NBSVMs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A4B8-4509-586C-2903-5AFC39567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7333" cy="4351338"/>
          </a:xfrm>
        </p:spPr>
        <p:txBody>
          <a:bodyPr>
            <a:normAutofit/>
          </a:bodyPr>
          <a:lstStyle/>
          <a:p>
            <a:r>
              <a:rPr lang="en-GB" sz="2400" dirty="0"/>
              <a:t>Combines a support vector machine with naïve bayes log-count ratios.</a:t>
            </a:r>
          </a:p>
          <a:p>
            <a:r>
              <a:rPr lang="en-GB" sz="2400" dirty="0"/>
              <a:t>Naïve Bayes log-count ratios – probability a word appears in positive class versus negative class instead of word embeddings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1026" name="Picture 2" descr="Support Vector Machines (SVM) Algorithm Explained">
            <a:extLst>
              <a:ext uri="{FF2B5EF4-FFF2-40B4-BE49-F238E27FC236}">
                <a16:creationId xmlns:a16="http://schemas.microsoft.com/office/drawing/2014/main" id="{3E22C7C0-AE38-8E56-8183-171B60D4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71" y="1825625"/>
            <a:ext cx="406802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68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548F-1329-8849-338A-74AF8366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BiGRUs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676E7-0FB0-7088-CEA7-08DD7CDB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Model that consists of two GRUs, one taking input in forward direction and other in a backwards direction</a:t>
            </a:r>
          </a:p>
          <a:p>
            <a:r>
              <a:rPr lang="en-GB" sz="2400" dirty="0"/>
              <a:t>A GRU is similar to an RNN, but also contains an update and reset gate which determine the information passed to the output.</a:t>
            </a:r>
          </a:p>
          <a:p>
            <a:r>
              <a:rPr lang="en-GB" sz="2400" dirty="0"/>
              <a:t>It looks at multiple input words to determine the output of the network.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5E9EBDE-8F6C-BB27-5C5E-C3112032C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1797"/>
            <a:ext cx="6032451" cy="45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16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8FFF-8FAF-4E95-5897-43AD9BC8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D80C5-BD68-D0F7-4653-FA42FB31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Encoder- Decoder Architecture</a:t>
            </a:r>
          </a:p>
          <a:p>
            <a:r>
              <a:rPr lang="en-GB" sz="2400" dirty="0"/>
              <a:t>Uses attention to denote key parts of an input sequence</a:t>
            </a:r>
          </a:p>
          <a:p>
            <a:r>
              <a:rPr lang="en-GB" sz="2400" dirty="0"/>
              <a:t>Both position and context of a given input when outputting probability of an output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79B8EEC-7DFD-88FE-40A9-77200DC8E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64" y="141410"/>
            <a:ext cx="4553585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1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624E-CF09-9E89-3C00-3E36A4B0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1F954-794C-467F-F8ED-4BD64968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Looked at various publicly available datasets, mainly reading various papers and looking at sites such as hatespeechdata.com</a:t>
            </a:r>
          </a:p>
          <a:p>
            <a:r>
              <a:rPr lang="en-GB" dirty="0"/>
              <a:t>Concluded on two datasets, Thomas Davidson dataset and Sharma Roshan Dataset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7B8C2-4478-D62D-6F27-8A65F2C7D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4" t="3420" r="1819"/>
          <a:stretch/>
        </p:blipFill>
        <p:spPr>
          <a:xfrm>
            <a:off x="7284720" y="365760"/>
            <a:ext cx="4206240" cy="63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039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998</TotalTime>
  <Words>1022</Words>
  <Application>Microsoft Office PowerPoint</Application>
  <PresentationFormat>Widescreen</PresentationFormat>
  <Paragraphs>108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ReithSans</vt:lpstr>
      <vt:lpstr>Tw Cen MT</vt:lpstr>
      <vt:lpstr>Circuit</vt:lpstr>
      <vt:lpstr>Hate Speech and Hate Network Detection</vt:lpstr>
      <vt:lpstr>Motivation</vt:lpstr>
      <vt:lpstr>Problems with Hate Speech Detection</vt:lpstr>
      <vt:lpstr>Utilised Models</vt:lpstr>
      <vt:lpstr>K-NNs</vt:lpstr>
      <vt:lpstr>NBSVMs</vt:lpstr>
      <vt:lpstr>BiGRUs</vt:lpstr>
      <vt:lpstr>Transformers</vt:lpstr>
      <vt:lpstr>Dataset Collection</vt:lpstr>
      <vt:lpstr>Text Analysis</vt:lpstr>
      <vt:lpstr>Preprocessing</vt:lpstr>
      <vt:lpstr>Configurations</vt:lpstr>
      <vt:lpstr>Model Training</vt:lpstr>
      <vt:lpstr>Hate Network Algorithm</vt:lpstr>
      <vt:lpstr>Testing – K-NNs</vt:lpstr>
      <vt:lpstr>K-NN Key Takeaways</vt:lpstr>
      <vt:lpstr>Testing – DL Models</vt:lpstr>
      <vt:lpstr>DL Methods Key Takeaways</vt:lpstr>
      <vt:lpstr>Our Model vs State-of-The-Art</vt:lpstr>
      <vt:lpstr>Testing – Thresholding for Hate Network Detection</vt:lpstr>
      <vt:lpstr>Testing – Hate Network Detection</vt:lpstr>
      <vt:lpstr>Testing – Hate Network Detection</vt:lpstr>
      <vt:lpstr>Failed Attempts</vt:lpstr>
      <vt:lpstr>Conclusion and Future Works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Hate Speech and Hate Network Detection</dc:title>
  <dc:creator>Joshi, Jeetendra</dc:creator>
  <cp:lastModifiedBy>Joshi, Jeetendra</cp:lastModifiedBy>
  <cp:revision>20</cp:revision>
  <dcterms:created xsi:type="dcterms:W3CDTF">2022-06-14T10:34:03Z</dcterms:created>
  <dcterms:modified xsi:type="dcterms:W3CDTF">2022-06-23T14:37:32Z</dcterms:modified>
</cp:coreProperties>
</file>